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91" r:id="rId3"/>
    <p:sldId id="378" r:id="rId4"/>
    <p:sldId id="440" r:id="rId5"/>
    <p:sldId id="353" r:id="rId6"/>
    <p:sldId id="408" r:id="rId7"/>
    <p:sldId id="406" r:id="rId8"/>
    <p:sldId id="417" r:id="rId9"/>
    <p:sldId id="390" r:id="rId10"/>
    <p:sldId id="410" r:id="rId11"/>
    <p:sldId id="382" r:id="rId12"/>
    <p:sldId id="391" r:id="rId13"/>
    <p:sldId id="371" r:id="rId14"/>
    <p:sldId id="374" r:id="rId15"/>
    <p:sldId id="368" r:id="rId16"/>
    <p:sldId id="369" r:id="rId17"/>
    <p:sldId id="370" r:id="rId18"/>
    <p:sldId id="437" r:id="rId19"/>
    <p:sldId id="394" r:id="rId20"/>
    <p:sldId id="439" r:id="rId21"/>
    <p:sldId id="438" r:id="rId22"/>
    <p:sldId id="431" r:id="rId23"/>
    <p:sldId id="441" r:id="rId24"/>
    <p:sldId id="362" r:id="rId25"/>
    <p:sldId id="427" r:id="rId26"/>
    <p:sldId id="432" r:id="rId27"/>
    <p:sldId id="428" r:id="rId28"/>
    <p:sldId id="433" r:id="rId29"/>
    <p:sldId id="443" r:id="rId30"/>
    <p:sldId id="416" r:id="rId31"/>
    <p:sldId id="396" r:id="rId32"/>
    <p:sldId id="372" r:id="rId33"/>
    <p:sldId id="373" r:id="rId34"/>
    <p:sldId id="442" r:id="rId35"/>
    <p:sldId id="397" r:id="rId36"/>
  </p:sldIdLst>
  <p:sldSz cx="12192000" cy="6858000"/>
  <p:notesSz cx="6858000" cy="9947275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4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2D4322-9878-40ED-ACA6-C65C568A5A09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ED4638-CE02-4564-B2EB-14632B51C13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2225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4009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9995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8740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MOH logo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267466" y="5257800"/>
            <a:ext cx="1975905" cy="1371600"/>
          </a:xfrm>
          <a:prstGeom prst="rect">
            <a:avLst/>
          </a:prstGeom>
        </p:spPr>
      </p:pic>
      <p:pic>
        <p:nvPicPr>
          <p:cNvPr id="14" name="Picture 13" descr="logo final moavenat copy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4444" b="24445"/>
          <a:stretch>
            <a:fillRect/>
          </a:stretch>
        </p:blipFill>
        <p:spPr>
          <a:xfrm>
            <a:off x="5283200" y="304799"/>
            <a:ext cx="2181549" cy="1428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5985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final moavenat copy.t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 t="11737" b="26376"/>
          <a:stretch>
            <a:fillRect/>
          </a:stretch>
        </p:blipFill>
        <p:spPr>
          <a:xfrm>
            <a:off x="3149601" y="1524000"/>
            <a:ext cx="6665097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cs typeface="B Yagut" pitchFamily="2" charset="-78"/>
              </a:defRPr>
            </a:lvl1pPr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707616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white"/>
                </a:solidFill>
              </a:rPr>
              <a:pPr/>
              <a:t>05/10/1440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94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white"/>
                </a:solidFill>
              </a:rPr>
              <a:pPr/>
              <a:t>05/10/1440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30852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797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white"/>
                </a:solidFill>
              </a:rPr>
              <a:pPr/>
              <a:t>05/10/1440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96013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88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51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2935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9888D9-FB64-460D-BF4C-DFABF3370D9F}" type="datetimeFigureOut">
              <a:rPr lang="fa-IR" smtClean="0">
                <a:solidFill>
                  <a:prstClr val="white"/>
                </a:solidFill>
              </a:rPr>
              <a:pPr/>
              <a:t>05/10/1440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505126-C945-49F5-BFDE-F55DC9DD0973}" type="slidenum">
              <a:rPr lang="fa-IR" smtClean="0">
                <a:solidFill>
                  <a:prstClr val="white"/>
                </a:solidFill>
              </a:rPr>
              <a:pPr/>
              <a:t>‹#›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8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59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47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4208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902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9706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3260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986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4987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0253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3CFE-FD80-4AE6-8D98-D9BA932B50B5}" type="datetimeFigureOut">
              <a:rPr lang="fa-IR" smtClean="0"/>
              <a:pPr/>
              <a:t>05/10/1440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3527D-869F-4132-A428-5020FC00F86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1014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rcRect t="14444" b="24445"/>
          <a:stretch>
            <a:fillRect/>
          </a:stretch>
        </p:blipFill>
        <p:spPr>
          <a:xfrm>
            <a:off x="2946400" y="1600200"/>
            <a:ext cx="6400541" cy="4191000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9888D9-FB64-460D-BF4C-DFABF3370D9F}" type="datetimeFigureOut">
              <a:rPr lang="fa-IR" smtClean="0">
                <a:solidFill>
                  <a:prstClr val="black"/>
                </a:solidFill>
              </a:rPr>
              <a:pPr/>
              <a:t>05/10/1440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B Zar" pitchFamily="2" charset="-78"/>
              </a:defRPr>
            </a:lvl1pPr>
            <a:extLst/>
          </a:lstStyle>
          <a:p>
            <a:fld id="{F5505126-C945-49F5-BFDE-F55DC9DD097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6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3530" y="5943600"/>
            <a:ext cx="1317271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8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/>
          <a:latin typeface="+mj-lt"/>
          <a:ea typeface="+mj-ea"/>
          <a:cs typeface="B Yagut" pitchFamily="2" charset="-78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01" y="861927"/>
            <a:ext cx="34559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05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پزشک خانواده روستایی 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پزشک خانواده شهری(02) فارس و مازندران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تحول شهری (نسخه 3)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برنامه های جاری درنظام سلامت (حوزه بهداشت)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07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پزشک (روستایی ، شهری 02وتحول شهری)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مراقب سلامت 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ماما برنامه پزشک خانواده روستایی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کارشناس تغذیه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کارشناس سلامت روان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کارشناس بهداشت محیط و حرفه ای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........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نیروهای بکارگیری شده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112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92" y="0"/>
            <a:ext cx="10972800" cy="868346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خدمات مراقب سلامت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9299434"/>
              </p:ext>
            </p:extLst>
          </p:nvPr>
        </p:nvGraphicFramePr>
        <p:xfrm>
          <a:off x="721220" y="868346"/>
          <a:ext cx="11185072" cy="54292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134"/>
                <a:gridCol w="1398134"/>
                <a:gridCol w="1398134"/>
                <a:gridCol w="1398134"/>
                <a:gridCol w="1398134"/>
                <a:gridCol w="1398134"/>
                <a:gridCol w="1398134"/>
                <a:gridCol w="1398134"/>
              </a:tblGrid>
              <a:tr h="10825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گروه سنی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نسبت در جمعیت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سالانه</a:t>
                      </a:r>
                    </a:p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(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مراقب سلامت)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وزن خدمت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در جمعیت 2500 نفره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مراقب سلامت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وزن دهی شده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مراقب </a:t>
                      </a:r>
                      <a:endParaRPr lang="fa-IR" sz="1200" b="1" i="0" u="none" strike="noStrike" dirty="0">
                        <a:solidFill>
                          <a:srgbClr val="000000"/>
                        </a:solidFill>
                        <a:latin typeface="B Mitra"/>
                        <a:cs typeface="B Titr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خدمت وزن دهی شده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مراقب 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در یک سال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کودکان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8%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1500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15000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نوجوانان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24%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600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198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1980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جوانان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23%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575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82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میانسالان 30 تا 39 سال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16.70%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418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138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207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2070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82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میانسالان 40 تا 59 سال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20.15%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755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7550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سالمندان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8.20%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150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1500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زن باردار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350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1050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10500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کل 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100%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*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*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2079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4050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40500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latin typeface="B Mitra"/>
                        <a:cs typeface="B Nazanin" pitchFamily="2" charset="-78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خدمات مراقبتی( مراقبت مستقیم ، مراقبت ارجاعی)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خدمات درمانی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خدمات نظارتی</a:t>
            </a:r>
          </a:p>
          <a:p>
            <a:pPr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خدمات مدیریتی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خدمات پزشک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3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خدمات مراقبتی مستقیم پزشک خانواده</a:t>
            </a:r>
            <a:endParaRPr lang="fa-IR" sz="40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07" y="1298980"/>
          <a:ext cx="11620586" cy="50589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40775"/>
                <a:gridCol w="1240775"/>
                <a:gridCol w="1240775"/>
                <a:gridCol w="1240775"/>
                <a:gridCol w="1694387"/>
                <a:gridCol w="1240775"/>
                <a:gridCol w="1271160"/>
                <a:gridCol w="1210389"/>
                <a:gridCol w="1240775"/>
              </a:tblGrid>
              <a:tr h="17807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بیماری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جمعیت هدف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(42% )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شیوع بیماری 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بیماران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تعداد استاندارد مراقب سالانه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کل مرقبت های سالانه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خدمت انجام شده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وزن خدمت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تعداد خدمات وزن دهی شده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</a:tr>
              <a:tr h="10927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دیابت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1050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10%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105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420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4200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12600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</a:tr>
              <a:tr h="10927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پر فشاری خون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1050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26%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273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4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1092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10920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latin typeface="Calibri"/>
                          <a:ea typeface="Calibri"/>
                          <a:cs typeface="B Nazanin" pitchFamily="2" charset="-78"/>
                        </a:rPr>
                        <a:t>3</a:t>
                      </a:r>
                      <a:endParaRPr lang="en-US" sz="2000" b="1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Calibri"/>
                          <a:ea typeface="Calibri"/>
                          <a:cs typeface="B Nazanin" pitchFamily="2" charset="-78"/>
                        </a:rPr>
                        <a:t>32760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</a:tr>
              <a:tr h="109274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مجموع 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1050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378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1512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15120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*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latin typeface="Calibri"/>
                          <a:ea typeface="Calibri"/>
                          <a:cs typeface="B Nazanin" pitchFamily="2" charset="-78"/>
                        </a:rPr>
                        <a:t>45360</a:t>
                      </a:r>
                      <a:endParaRPr lang="en-US" sz="2000" b="1" dirty="0"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itchFamily="2" charset="-78"/>
              </a:rPr>
              <a:t>خدمات مراقبتی ارجاع شده از مراقب سلامت</a:t>
            </a:r>
            <a:endParaRPr lang="fa-IR" sz="3600" dirty="0">
              <a:solidFill>
                <a:srgbClr val="FF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461" y="1214422"/>
          <a:ext cx="11715830" cy="54292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71583"/>
                <a:gridCol w="1171583"/>
                <a:gridCol w="1171583"/>
                <a:gridCol w="1171583"/>
                <a:gridCol w="1171583"/>
                <a:gridCol w="1171583"/>
                <a:gridCol w="1171583"/>
                <a:gridCol w="1171583"/>
                <a:gridCol w="1171583"/>
                <a:gridCol w="1171583"/>
              </a:tblGrid>
              <a:tr h="108251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گروه سنی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نسبت در جمعیت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</a:t>
                      </a:r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سالانه</a:t>
                      </a:r>
                    </a:p>
                    <a:p>
                      <a:pPr algn="ctr" rtl="1" fontAlgn="ctr"/>
                      <a:r>
                        <a:rPr lang="fa-IR" sz="1200" b="1" i="0" u="none" strike="noStrike" dirty="0" smtClean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(</a:t>
                      </a:r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مراقب سلامت)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نسبت ارجاع شده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وزن خدمت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در جمعیت 2500 نفره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مراقب سلامت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ارجاع شده پزشک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مراقبت وزن دهی شده پزشک خانواده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Titr" pitchFamily="2" charset="-78"/>
                        </a:rPr>
                        <a:t>تعداد خدمت وزن دهی شده پزشک در یک سال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کودکان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8%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15%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225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2250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نوجوانان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24%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23%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600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45.54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455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جوانان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23%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23%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575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190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43.7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437</a:t>
                      </a:r>
                    </a:p>
                  </a:txBody>
                  <a:tcPr marL="12700" marR="12700" marT="9525" marB="0" anchor="ctr"/>
                </a:tc>
              </a:tr>
              <a:tr h="5482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میانسالان 30 تا 39 سال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16.70%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0.33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35%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418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138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48.3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725</a:t>
                      </a:r>
                    </a:p>
                  </a:txBody>
                  <a:tcPr marL="12700" marR="12700" marT="9525" marB="0" anchor="ctr"/>
                </a:tc>
              </a:tr>
              <a:tr h="5482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میانسالان 40 تا 59 سال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20.15%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35%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176.05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264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2641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سالمندان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8.20%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90%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1.5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180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270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2700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زن باردار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50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350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70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210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2100</a:t>
                      </a:r>
                    </a:p>
                  </a:txBody>
                  <a:tcPr marL="12700" marR="12700" marT="9525" marB="0" anchor="ctr"/>
                </a:tc>
              </a:tr>
              <a:tr h="541723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کل 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100%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*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*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*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2079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639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1131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latin typeface="B Mitra"/>
                          <a:cs typeface="B Nazanin" pitchFamily="2" charset="-78"/>
                        </a:rPr>
                        <a:t>11308</a:t>
                      </a: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خدمات درمانی(ویزیت سرپایی)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a-IR" b="1" dirty="0" smtClean="0">
                <a:cs typeface="B Davat" pitchFamily="2" charset="-78"/>
              </a:rPr>
              <a:t>بار مراجعه سالانه  : 3بار بازای جمعیت تحت پوشش</a:t>
            </a:r>
          </a:p>
          <a:p>
            <a:pPr>
              <a:lnSpc>
                <a:spcPct val="250000"/>
              </a:lnSpc>
            </a:pPr>
            <a:r>
              <a:rPr lang="fa-IR" b="1" dirty="0" smtClean="0">
                <a:cs typeface="B Davat" pitchFamily="2" charset="-78"/>
              </a:rPr>
              <a:t>2500*3 = 7500 استاندارد سالانه</a:t>
            </a:r>
          </a:p>
          <a:p>
            <a:pPr>
              <a:lnSpc>
                <a:spcPct val="250000"/>
              </a:lnSpc>
            </a:pPr>
            <a:r>
              <a:rPr lang="fa-IR" b="1" dirty="0" smtClean="0">
                <a:cs typeface="B Davat" pitchFamily="2" charset="-78"/>
              </a:rPr>
              <a:t>7500</a:t>
            </a:r>
            <a:r>
              <a:rPr lang="fa-IR" b="1" dirty="0" smtClean="0">
                <a:latin typeface="TFArdent"/>
                <a:cs typeface="B Davat" pitchFamily="2" charset="-78"/>
              </a:rPr>
              <a:t>÷12= 625 </a:t>
            </a:r>
            <a:r>
              <a:rPr lang="fa-IR" b="1" dirty="0" smtClean="0">
                <a:cs typeface="B Davat" pitchFamily="2" charset="-78"/>
              </a:rPr>
              <a:t>استاندارد ماهانه</a:t>
            </a:r>
            <a:endParaRPr lang="en-US" b="1" dirty="0" smtClean="0">
              <a:cs typeface="B Davat" pitchFamily="2" charset="-78"/>
            </a:endParaRPr>
          </a:p>
          <a:p>
            <a:pPr>
              <a:lnSpc>
                <a:spcPct val="250000"/>
              </a:lnSpc>
            </a:pP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تعداد ویزیت روزانه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مراقبت مستقیم 201 نفر ماهانه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مراقبت ارجاعی 88 نفر ماهانه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ویزیت سرپایی 500 نفر ماهانه 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مجموع 789 نفر ماهانه </a:t>
            </a:r>
          </a:p>
          <a:p>
            <a:pPr>
              <a:lnSpc>
                <a:spcPct val="20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روزانه معادل </a:t>
            </a:r>
            <a:r>
              <a:rPr lang="fa-IR" b="1" u="sng" dirty="0" smtClean="0">
                <a:cs typeface="B Nazanin" panose="00000400000000000000" pitchFamily="2" charset="-78"/>
              </a:rPr>
              <a:t>32 نفر </a:t>
            </a:r>
            <a:r>
              <a:rPr lang="fa-IR" b="1" dirty="0" smtClean="0">
                <a:cs typeface="B Nazanin" panose="00000400000000000000" pitchFamily="2" charset="-78"/>
              </a:rPr>
              <a:t>ویزیت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75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1" y="596899"/>
          <a:ext cx="10553699" cy="54988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86038"/>
                <a:gridCol w="1184913"/>
                <a:gridCol w="1024634"/>
                <a:gridCol w="2086038"/>
                <a:gridCol w="2086038"/>
                <a:gridCol w="2086038"/>
              </a:tblGrid>
              <a:tr h="767756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cs typeface="B Titr" pitchFamily="2" charset="-78"/>
                        </a:rPr>
                        <a:t>عنوان </a:t>
                      </a:r>
                      <a:endParaRPr lang="fa-IR" sz="2000" dirty="0">
                        <a:cs typeface="B Tit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a-IR" sz="2000" dirty="0">
                        <a:cs typeface="B Titr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a-IR" sz="2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itchFamily="2" charset="-78"/>
                        </a:rPr>
                        <a:t>پزشک خانواده روستایی</a:t>
                      </a:r>
                      <a:endParaRPr lang="fa-IR" sz="2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itchFamily="2" charset="-78"/>
                        </a:rPr>
                        <a:t>پزشک خانواده  شهری 02</a:t>
                      </a:r>
                      <a:endParaRPr lang="fa-IR" sz="2000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2000" dirty="0" smtClean="0">
                          <a:cs typeface="B Titr" pitchFamily="2" charset="-78"/>
                        </a:rPr>
                        <a:t>پزشک</a:t>
                      </a:r>
                      <a:r>
                        <a:rPr lang="fa-IR" sz="2000" baseline="0" dirty="0" smtClean="0">
                          <a:cs typeface="B Titr" pitchFamily="2" charset="-78"/>
                        </a:rPr>
                        <a:t> </a:t>
                      </a:r>
                      <a:r>
                        <a:rPr lang="fa-IR" sz="2000" dirty="0" smtClean="0">
                          <a:cs typeface="B Titr" pitchFamily="2" charset="-78"/>
                        </a:rPr>
                        <a:t>تحول شهری</a:t>
                      </a:r>
                      <a:endParaRPr lang="fa-IR" sz="2000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665013">
                <a:tc rowSpan="3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خدمات</a:t>
                      </a:r>
                      <a:endParaRPr lang="fa-IR" dirty="0">
                        <a:cs typeface="B Titr" pitchFamily="2" charset="-7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ویزیت های</a:t>
                      </a:r>
                    </a:p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 مراقبتی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مراقبت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10%</a:t>
                      </a:r>
                    </a:p>
                  </a:txBody>
                  <a:tcPr anchor="ctr"/>
                </a:tc>
              </a:tr>
              <a:tr h="64083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ارجاعی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50%</a:t>
                      </a:r>
                    </a:p>
                  </a:txBody>
                  <a:tcPr anchor="ctr"/>
                </a:tc>
              </a:tr>
              <a:tr h="556193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درمان سرپایی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40%</a:t>
                      </a:r>
                    </a:p>
                  </a:txBody>
                  <a:tcPr anchor="ctr"/>
                </a:tc>
              </a:tr>
              <a:tr h="1156971">
                <a:tc row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هزینه های ثابت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حقوق ثابت قانون کار</a:t>
                      </a:r>
                    </a:p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 (مراقب سلامت)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</a:tr>
              <a:tr h="555160">
                <a:tc vMerge="1">
                  <a:txBody>
                    <a:bodyPr/>
                    <a:lstStyle/>
                    <a:p>
                      <a:pPr marL="0" algn="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هزینه های پایگاه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</a:tr>
              <a:tr h="1156971">
                <a:tc gridSpan="3"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مراقب سلامت (عملکردی)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algn="ctr" rtl="1" eaLnBrk="1" latinLnBrk="0" hangingPunct="1"/>
                      <a:endParaRPr kumimoji="0" lang="fa-IR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fa-IR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543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76" b="13615"/>
          <a:stretch/>
        </p:blipFill>
        <p:spPr bwMode="auto">
          <a:xfrm>
            <a:off x="665239" y="559558"/>
            <a:ext cx="10996716" cy="52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5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721" y="3103807"/>
            <a:ext cx="10820400" cy="2937993"/>
          </a:xfrm>
        </p:spPr>
        <p:txBody>
          <a:bodyPr anchor="ctr">
            <a:noAutofit/>
          </a:bodyPr>
          <a:lstStyle/>
          <a:p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>الزامات تخصیص منابع و نظام پرداخت عملکردی</a:t>
            </a:r>
            <a:br>
              <a:rPr lang="fa-IR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dirty="0" smtClean="0">
                <a:solidFill>
                  <a:srgbClr val="00B050"/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rgbClr val="00B050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مرکز </a:t>
            </a:r>
            <a:r>
              <a:rPr lang="fa-IR" sz="3200" dirty="0">
                <a:solidFill>
                  <a:schemeClr val="tx1"/>
                </a:solidFill>
                <a:cs typeface="B Titr" pitchFamily="2" charset="-78"/>
              </a:rPr>
              <a:t>مدیریت </a:t>
            </a:r>
            <a: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  <a:t>شبکه</a:t>
            </a:r>
            <a:br>
              <a:rPr lang="fa-IR" sz="32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3200" dirty="0" smtClean="0">
                <a:solidFill>
                  <a:schemeClr val="tx1"/>
                </a:solidFill>
              </a:rPr>
              <a:t>دکتر </a:t>
            </a:r>
            <a:r>
              <a:rPr lang="fa-IR" sz="3200" dirty="0">
                <a:solidFill>
                  <a:schemeClr val="tx1"/>
                </a:solidFill>
              </a:rPr>
              <a:t>بابک فرخی</a:t>
            </a:r>
            <a:br>
              <a:rPr lang="fa-IR" sz="3200" dirty="0">
                <a:solidFill>
                  <a:schemeClr val="tx1"/>
                </a:solidFill>
              </a:rPr>
            </a:br>
            <a:r>
              <a:rPr lang="fa-IR" sz="3200" dirty="0">
                <a:solidFill>
                  <a:schemeClr val="tx1"/>
                </a:solidFill>
              </a:rPr>
              <a:t>معاون اجرایی و مدیر گروه پزشک </a:t>
            </a:r>
            <a:r>
              <a:rPr lang="fa-IR" sz="3200" dirty="0" smtClean="0">
                <a:solidFill>
                  <a:schemeClr val="tx1"/>
                </a:solidFill>
              </a:rPr>
              <a:t>خانواده</a:t>
            </a:r>
            <a:br>
              <a:rPr lang="fa-IR" sz="3200" dirty="0" smtClean="0">
                <a:solidFill>
                  <a:schemeClr val="tx1"/>
                </a:solidFill>
              </a:rPr>
            </a:br>
            <a:r>
              <a:rPr lang="fa-IR" sz="3200" dirty="0">
                <a:solidFill>
                  <a:schemeClr val="tx1"/>
                </a:solidFill>
              </a:rPr>
              <a:t/>
            </a:r>
            <a:br>
              <a:rPr lang="fa-IR" sz="3200" dirty="0">
                <a:solidFill>
                  <a:schemeClr val="tx1"/>
                </a:solidFill>
              </a:rPr>
            </a:br>
            <a:r>
              <a:rPr lang="fa-IR" sz="3200" dirty="0" smtClean="0">
                <a:solidFill>
                  <a:schemeClr val="tx1"/>
                </a:solidFill>
              </a:rPr>
              <a:t>اصفهان -آبان </a:t>
            </a:r>
            <a:r>
              <a:rPr lang="fa-IR" sz="3200" dirty="0" smtClean="0">
                <a:solidFill>
                  <a:schemeClr val="tx1"/>
                </a:solidFill>
              </a:rPr>
              <a:t>96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en-US" sz="72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7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55" b="16933"/>
          <a:stretch/>
        </p:blipFill>
        <p:spPr bwMode="auto">
          <a:xfrm>
            <a:off x="228510" y="409432"/>
            <a:ext cx="11517350" cy="521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43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284757"/>
              </p:ext>
            </p:extLst>
          </p:nvPr>
        </p:nvGraphicFramePr>
        <p:xfrm>
          <a:off x="437881" y="373489"/>
          <a:ext cx="11384925" cy="566141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3170125"/>
                <a:gridCol w="2565780"/>
                <a:gridCol w="2183641"/>
                <a:gridCol w="3465379"/>
              </a:tblGrid>
              <a:tr h="507654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عنوان پاداش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مبلغ پاداش براساس ضریب </a:t>
                      </a:r>
                      <a:r>
                        <a:rPr lang="en-US" sz="1600" b="1">
                          <a:effectLst/>
                        </a:rPr>
                        <a:t>k </a:t>
                      </a:r>
                      <a:r>
                        <a:rPr lang="fa-IR" sz="1600" b="1">
                          <a:effectLst/>
                        </a:rPr>
                        <a:t>یکصد هزار ریال </a:t>
                      </a:r>
                      <a:r>
                        <a:rPr lang="en-US" sz="1600" b="1">
                          <a:effectLst/>
                        </a:rPr>
                        <a:t>(k=100.000)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تواتر جمع آوری</a:t>
                      </a:r>
                      <a:endParaRPr lang="en-US" sz="1600" b="1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 ( ماهانه – فصلی- سالانه 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روش و مسوول احصاء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</a:tr>
              <a:tr h="5838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شناسایی و ثبت بیمار سل ریوی اسمیر مثبت در سامانه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ماهانه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600" b="1" dirty="0">
                          <a:effectLst/>
                        </a:rPr>
                        <a:t>کارشناس ستادی معاونت و شهرستان / گروه بیماری­های واگیردار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( پس از راستی آزمایی و مشاهده آزمایش)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/>
                </a:tc>
              </a:tr>
              <a:tr h="58380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انجام روند پیگیری کامل بیمار مسلول ( تکمیل دوره درمان ) اجرای طرح </a:t>
                      </a:r>
                      <a:r>
                        <a:rPr lang="en-US" sz="1600" b="1">
                          <a:effectLst/>
                        </a:rPr>
                        <a:t>DOTS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25k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ماهانه 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87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شناسایی و ثبت بیمار مبتلا به مالاریا و ثبت در سامانه و نظارت مستقیم بر مصرف دوره درمان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ماهانه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714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شناسایی و پیگیری فلج شل حاد و پیگیری و معرفی به پزشک و نمونه گیری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ماهانه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609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شناسایی موارد </a:t>
                      </a:r>
                      <a:r>
                        <a:rPr lang="en-US" sz="1600" b="1" dirty="0">
                          <a:effectLst/>
                        </a:rPr>
                        <a:t>Reactive HIV</a:t>
                      </a:r>
                      <a:r>
                        <a:rPr lang="fa-IR" sz="1600" b="1" dirty="0">
                          <a:effectLst/>
                        </a:rPr>
                        <a:t> در مادران باردار و پیگیری تا مراجعه مادر به مرکز مشاوره بیماریهای رفتاری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10K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ماهانه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مراکز مشاوره بیماری­های رفتاری و کارشناس معاونت ( پس از راستی آزمایی و مشاهده آزمایش)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</a:tr>
              <a:tr h="1861399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شناسایی، کنترل، ارجاع و پیگیری مادرباردار پرخطر ( آنمیک – دیابتیک – پرفشاری خون – بیماری قلبی عروقی ) تا تولد نوزاد ( مادر و نوزاد هردو سالم )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</a:rPr>
                        <a:t>علاوه بر حق­الزحمه ناشی از مراقبت های جاری و ویژه</a:t>
                      </a:r>
                      <a:endParaRPr lang="en-US" sz="16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10k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</a:rPr>
                        <a:t>فصلی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51588" marR="51588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600" b="1" dirty="0">
                          <a:effectLst/>
                        </a:rPr>
                        <a:t>خود </a:t>
                      </a:r>
                      <a:r>
                        <a:rPr lang="fa-IR" sz="1600" b="1" dirty="0" err="1">
                          <a:effectLst/>
                        </a:rPr>
                        <a:t>اظهاری</a:t>
                      </a:r>
                      <a:r>
                        <a:rPr lang="fa-IR" sz="1600" b="1" dirty="0">
                          <a:effectLst/>
                        </a:rPr>
                        <a:t> مراقب سلامت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600" b="1" dirty="0">
                          <a:effectLst/>
                        </a:rPr>
                        <a:t>تایید گزارش توسط </a:t>
                      </a:r>
                      <a:r>
                        <a:rPr lang="fa-IR" sz="1600" b="1" dirty="0" err="1">
                          <a:effectLst/>
                        </a:rPr>
                        <a:t>مسوول</a:t>
                      </a:r>
                      <a:r>
                        <a:rPr lang="fa-IR" sz="1600" b="1" dirty="0">
                          <a:effectLst/>
                        </a:rPr>
                        <a:t> پایگاه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600" b="1" dirty="0">
                          <a:effectLst/>
                        </a:rPr>
                        <a:t>اعلام به واحد بهداشت خانواده شبکه/مرکز</a:t>
                      </a:r>
                      <a:endParaRPr lang="en-US" sz="1600" b="1" dirty="0">
                        <a:effectLst/>
                      </a:endParaRPr>
                    </a:p>
                    <a:p>
                      <a:pPr marL="342900" lvl="0" indent="-342900" algn="justLow" rtl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fa-IR" sz="1600" b="1" dirty="0">
                          <a:effectLst/>
                        </a:rPr>
                        <a:t>تایید مدیر شبکه/ مرکز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90204" pitchFamily="34" charset="0"/>
                      </a:endParaRPr>
                    </a:p>
                  </a:txBody>
                  <a:tcPr marL="51588" marR="5158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6820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500" b="1" dirty="0" smtClean="0">
                <a:solidFill>
                  <a:srgbClr val="7030A0"/>
                </a:solidFill>
              </a:rPr>
              <a:t>Capitation adjusted by performance + Bonus </a:t>
            </a:r>
          </a:p>
          <a:p>
            <a:pPr marL="109728" indent="0" algn="ctr">
              <a:buNone/>
            </a:pPr>
            <a:r>
              <a:rPr lang="fa-IR" sz="5000" b="1" dirty="0" smtClean="0">
                <a:solidFill>
                  <a:srgbClr val="FF0000"/>
                </a:solidFill>
              </a:rPr>
              <a:t>سرانه تعدیل شده با عملکرد بعلاوه پاداش 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مبنای تخصیص منابع 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براساس معادل فرد تحت پوششی که صد در صد خدمات را با کیفیت از پیش تعیین شده دریافت کرده</a:t>
            </a:r>
          </a:p>
          <a:p>
            <a:r>
              <a:rPr lang="fa-IR" sz="4000" dirty="0" smtClean="0"/>
              <a:t>بازای خدمات ثبت شده </a:t>
            </a:r>
            <a:r>
              <a:rPr lang="fa-IR" sz="4000" smtClean="0"/>
              <a:t>در سامانه </a:t>
            </a:r>
            <a:endParaRPr lang="fa-IR" sz="4000" dirty="0" smtClean="0"/>
          </a:p>
          <a:p>
            <a:r>
              <a:rPr lang="fa-IR" sz="4000" dirty="0" smtClean="0"/>
              <a:t>با اعمال ضریب رضایت مندی</a:t>
            </a:r>
          </a:p>
          <a:p>
            <a:r>
              <a:rPr lang="fa-IR" sz="4000" dirty="0" smtClean="0"/>
              <a:t>با کسر میزان عدم خدمت به همراه جریمه آن</a:t>
            </a:r>
            <a:endParaRPr lang="en-US" sz="4000" dirty="0" smtClean="0"/>
          </a:p>
          <a:p>
            <a:r>
              <a:rPr lang="fa-IR" sz="4000" dirty="0" smtClean="0"/>
              <a:t>درصد تکمیل تلفن همراه</a:t>
            </a:r>
          </a:p>
          <a:p>
            <a:endParaRPr lang="fa-I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t="8251" b="4675"/>
          <a:stretch/>
        </p:blipFill>
        <p:spPr>
          <a:xfrm>
            <a:off x="257578" y="115910"/>
            <a:ext cx="11822806" cy="6156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5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19" t="17164" r="15562" b="6250"/>
          <a:stretch/>
        </p:blipFill>
        <p:spPr bwMode="auto">
          <a:xfrm>
            <a:off x="1787856" y="450376"/>
            <a:ext cx="8980227" cy="56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769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311" t="11949" r="6538" b="6667"/>
          <a:stretch/>
        </p:blipFill>
        <p:spPr>
          <a:xfrm>
            <a:off x="154546" y="154546"/>
            <a:ext cx="11900079" cy="6078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0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35318" y="274638"/>
            <a:ext cx="1947081" cy="4979750"/>
          </a:xfrm>
        </p:spPr>
        <p:txBody>
          <a:bodyPr>
            <a:normAutofit/>
          </a:bodyPr>
          <a:lstStyle/>
          <a:p>
            <a:pPr algn="ctr"/>
            <a:r>
              <a:rPr lang="fa-IR" sz="3000" dirty="0" smtClean="0">
                <a:solidFill>
                  <a:srgbClr val="FF0000"/>
                </a:solidFill>
              </a:rPr>
              <a:t>درصد </a:t>
            </a:r>
            <a:r>
              <a:rPr lang="fa-IR" sz="3000" dirty="0" smtClean="0">
                <a:solidFill>
                  <a:srgbClr val="FF0000"/>
                </a:solidFill>
              </a:rPr>
              <a:t>تکمیل </a:t>
            </a:r>
            <a:r>
              <a:rPr lang="fa-IR" sz="3000" dirty="0" smtClean="0">
                <a:solidFill>
                  <a:srgbClr val="FF0000"/>
                </a:solidFill>
              </a:rPr>
              <a:t>تلفن همراه گیلان</a:t>
            </a:r>
            <a:br>
              <a:rPr lang="fa-IR" sz="3000" dirty="0" smtClean="0">
                <a:solidFill>
                  <a:srgbClr val="FF0000"/>
                </a:solidFill>
              </a:rPr>
            </a:br>
            <a:r>
              <a:rPr lang="fa-IR" sz="3000" dirty="0" smtClean="0">
                <a:solidFill>
                  <a:srgbClr val="FF0000"/>
                </a:solidFill>
              </a:rPr>
              <a:t> 15 آذر 97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97" t="12808" r="16206" b="7283"/>
          <a:stretch/>
        </p:blipFill>
        <p:spPr bwMode="auto">
          <a:xfrm>
            <a:off x="227789" y="232013"/>
            <a:ext cx="9216462" cy="619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35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7" algn="r" rtl="1">
              <a:spcBef>
                <a:spcPct val="0"/>
              </a:spcBef>
            </a:pPr>
            <a:r>
              <a:rPr lang="fa-IR" sz="2800" dirty="0" smtClean="0">
                <a:solidFill>
                  <a:srgbClr val="FF0000"/>
                </a:solidFill>
              </a:rPr>
              <a:t>درصد تکمیل تلفن همراه </a:t>
            </a:r>
            <a:r>
              <a:rPr lang="fa-IR" sz="2800" dirty="0" smtClean="0">
                <a:solidFill>
                  <a:srgbClr val="FF0000"/>
                </a:solidFill>
              </a:rPr>
              <a:t>رشت</a:t>
            </a:r>
            <a:r>
              <a:rPr lang="fa-IR" sz="2800" dirty="0" smtClean="0">
                <a:solidFill>
                  <a:srgbClr val="FF0000"/>
                </a:solidFill>
              </a:rPr>
              <a:t> 19 دیماه 97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24" t="17435" r="8069" b="17310"/>
          <a:stretch>
            <a:fillRect/>
          </a:stretch>
        </p:blipFill>
        <p:spPr bwMode="auto">
          <a:xfrm>
            <a:off x="0" y="956442"/>
            <a:ext cx="12192000" cy="59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0" y="0"/>
            <a:ext cx="10825136" cy="11430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اقدامات اجرایی </a:t>
            </a:r>
            <a:endParaRPr lang="en-US" sz="4800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65163"/>
            <a:ext cx="11530149" cy="5492837"/>
          </a:xfrm>
        </p:spPr>
        <p:txBody>
          <a:bodyPr>
            <a:normAutofit fontScale="85000" lnSpcReduction="10000"/>
          </a:bodyPr>
          <a:lstStyle/>
          <a:p>
            <a:r>
              <a:rPr lang="fa-IR" sz="2800" dirty="0" smtClean="0">
                <a:cs typeface="B Mitra" pitchFamily="2" charset="-78"/>
              </a:rPr>
              <a:t>قبل از انعقاد قرارداد</a:t>
            </a:r>
          </a:p>
          <a:p>
            <a:pPr lvl="1"/>
            <a:r>
              <a:rPr lang="fa-IR" sz="2400" dirty="0" smtClean="0"/>
              <a:t>نحوه انتخاب پیمانکار (حقیقی یا حقوقی)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قرارداد مبتنی بر عملکرد و ذکر جریمه </a:t>
            </a:r>
          </a:p>
          <a:p>
            <a:r>
              <a:rPr lang="fa-IR" sz="2800" dirty="0" smtClean="0">
                <a:cs typeface="B Mitra" pitchFamily="2" charset="-78"/>
              </a:rPr>
              <a:t>پایش و ارزشیابی داخلی (</a:t>
            </a:r>
            <a:r>
              <a:rPr lang="en-US" sz="2800" dirty="0"/>
              <a:t>internal </a:t>
            </a:r>
            <a:r>
              <a:rPr lang="en-US" sz="2800" dirty="0" smtClean="0"/>
              <a:t>monitoring </a:t>
            </a:r>
            <a:r>
              <a:rPr lang="en-US" sz="2800" dirty="0"/>
              <a:t>and evaluation</a:t>
            </a:r>
            <a:r>
              <a:rPr lang="fa-IR" sz="2800" dirty="0" smtClean="0">
                <a:cs typeface="B Mitra" pitchFamily="2" charset="-78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a-IR" sz="2400" dirty="0"/>
              <a:t>بررسی رعایت دقیق مواد قرارداد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a-IR" sz="2400" dirty="0" smtClean="0"/>
              <a:t>وضعیت زیر </a:t>
            </a:r>
            <a:r>
              <a:rPr lang="fa-IR" sz="2400" dirty="0"/>
              <a:t>ساخت و فضای فیزیکی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a-IR" sz="2400" dirty="0"/>
              <a:t>نیروی انسانی و استانداردهای آن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a-IR" sz="2400" dirty="0" smtClean="0"/>
              <a:t>انجام فراخوان</a:t>
            </a:r>
            <a:r>
              <a:rPr lang="fa-IR" sz="2400" dirty="0"/>
              <a:t>، پیگیری فعال، خدمات استاندارد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a-IR" sz="2400" dirty="0"/>
              <a:t>نتایج اولیه</a:t>
            </a:r>
          </a:p>
          <a:p>
            <a:r>
              <a:rPr lang="fa-IR" sz="3200" dirty="0"/>
              <a:t>پایش </a:t>
            </a:r>
            <a:r>
              <a:rPr lang="fa-IR" sz="3200" dirty="0" smtClean="0"/>
              <a:t>و ارزشیابی خارجی</a:t>
            </a:r>
            <a:r>
              <a:rPr lang="en-US" sz="3200" dirty="0" smtClean="0"/>
              <a:t>external monitoring &amp; evaluation</a:t>
            </a:r>
            <a:endParaRPr lang="en-US" sz="3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a-IR" sz="2800" dirty="0">
                <a:cs typeface="B Mitra" pitchFamily="2" charset="-78"/>
              </a:rPr>
              <a:t>راستی آزمایی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a-IR" sz="2800" dirty="0">
                <a:cs typeface="B Mitra" pitchFamily="2" charset="-78"/>
              </a:rPr>
              <a:t>سیستماتیک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a-IR" sz="2800" dirty="0">
                <a:cs typeface="B Mitra" pitchFamily="2" charset="-78"/>
              </a:rPr>
              <a:t>راندوم</a:t>
            </a:r>
          </a:p>
          <a:p>
            <a:r>
              <a:rPr lang="fa-IR" sz="3200" dirty="0" smtClean="0">
                <a:cs typeface="B Mitra" pitchFamily="2" charset="-78"/>
              </a:rPr>
              <a:t>برنامه ریزی اصلاحات مبتنی بر </a:t>
            </a:r>
            <a:r>
              <a:rPr lang="fa-IR" sz="3200" dirty="0" smtClean="0"/>
              <a:t>نتایج و استفاده از داده ها، اطلاعات و تحلیل ها برای تصمیم گیری</a:t>
            </a:r>
            <a:r>
              <a:rPr lang="en-US" sz="3200" dirty="0" smtClean="0"/>
              <a:t> </a:t>
            </a:r>
          </a:p>
          <a:p>
            <a:r>
              <a:rPr lang="fa-IR" sz="2800" dirty="0" smtClean="0"/>
              <a:t>فراهم </a:t>
            </a:r>
            <a:r>
              <a:rPr lang="fa-IR" sz="2800" dirty="0"/>
              <a:t>کردن داده های مورد نیاز برای تخصیص منابع</a:t>
            </a:r>
            <a:endParaRPr lang="fa-IR" sz="2800" dirty="0" smtClean="0">
              <a:cs typeface="B Mitra" pitchFamily="2" charset="-78"/>
            </a:endParaRPr>
          </a:p>
          <a:p>
            <a:pPr>
              <a:buFont typeface="Wingdings" pitchFamily="2" charset="2"/>
              <a:buChar char="ü"/>
            </a:pPr>
            <a:endParaRPr lang="en-US" sz="2800" dirty="0" smtClean="0">
              <a:cs typeface="B Mitr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694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30"/>
            <a:ext cx="10972800" cy="3036080"/>
          </a:xfrm>
        </p:spPr>
        <p:txBody>
          <a:bodyPr/>
          <a:lstStyle/>
          <a:p>
            <a:r>
              <a:rPr lang="fa-IR" b="1" dirty="0" smtClean="0"/>
              <a:t>حقوق ثابت </a:t>
            </a:r>
          </a:p>
          <a:p>
            <a:r>
              <a:rPr lang="fa-IR" b="1" dirty="0" smtClean="0"/>
              <a:t>کارانه </a:t>
            </a:r>
          </a:p>
          <a:p>
            <a:r>
              <a:rPr lang="fa-IR" b="1" dirty="0" smtClean="0"/>
              <a:t>سرانه </a:t>
            </a:r>
          </a:p>
          <a:p>
            <a:r>
              <a:rPr lang="fa-IR" b="1" dirty="0" smtClean="0"/>
              <a:t>روش </a:t>
            </a:r>
            <a:r>
              <a:rPr lang="fa-IR" b="1" dirty="0"/>
              <a:t>پرداخت</a:t>
            </a:r>
            <a:r>
              <a:rPr lang="fa-IR" b="1" dirty="0" smtClean="0"/>
              <a:t> پاداش </a:t>
            </a:r>
          </a:p>
          <a:p>
            <a:r>
              <a:rPr lang="fa-IR" b="1" dirty="0" smtClean="0"/>
              <a:t>روش سرانه تعدیل شده مبتنی بر عملکرد 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capitation adjusted by performance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نظام پرداخت در حوزه بهداشت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537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" y="1493949"/>
            <a:ext cx="12009120" cy="5005236"/>
          </a:xfrm>
        </p:spPr>
        <p:txBody>
          <a:bodyPr>
            <a:noAutofit/>
          </a:bodyPr>
          <a:lstStyle/>
          <a:p>
            <a:r>
              <a:rPr lang="fa-IR" sz="3200" dirty="0" smtClean="0"/>
              <a:t>محاسبه کل مبالغ بودجه جاری و اختصاصی مصوب در کلیه برنامه های مربوط به بهداشت که مبتنی بر خدمات بهداشتی درمانی می باشد</a:t>
            </a:r>
            <a:r>
              <a:rPr lang="en-US" sz="3200" dirty="0" smtClean="0"/>
              <a:t>B</a:t>
            </a:r>
            <a:r>
              <a:rPr lang="fa-IR" sz="3200" dirty="0" smtClean="0"/>
              <a:t>=</a:t>
            </a:r>
            <a:r>
              <a:rPr lang="en-US" sz="3200" dirty="0" smtClean="0"/>
              <a:t>Budget</a:t>
            </a:r>
            <a:endParaRPr lang="fa-IR" sz="3200" dirty="0" smtClean="0"/>
          </a:p>
          <a:p>
            <a:r>
              <a:rPr lang="fa-IR" sz="3200" dirty="0" smtClean="0"/>
              <a:t>محاسبه ارزش ریالی کل خدمات ارائه شده (خدمت ضربدر ارزش نسبی)</a:t>
            </a:r>
            <a:r>
              <a:rPr lang="en-US" sz="3200" dirty="0" smtClean="0"/>
              <a:t>C</a:t>
            </a:r>
            <a:r>
              <a:rPr lang="fa-IR" sz="3200" dirty="0" smtClean="0"/>
              <a:t>=</a:t>
            </a:r>
            <a:r>
              <a:rPr lang="en-US" sz="3200" dirty="0" smtClean="0"/>
              <a:t>Cost</a:t>
            </a:r>
          </a:p>
          <a:p>
            <a:r>
              <a:rPr lang="fa-IR" sz="3200" dirty="0" smtClean="0"/>
              <a:t>محاسبه مبالغ قبل پرداخت از اعتبارات در اختیار مرکز مدیریت شبکه</a:t>
            </a:r>
            <a:r>
              <a:rPr lang="en-US" sz="3200" dirty="0" smtClean="0"/>
              <a:t>D</a:t>
            </a:r>
            <a:r>
              <a:rPr lang="fa-IR" sz="3200" dirty="0" smtClean="0"/>
              <a:t>=</a:t>
            </a:r>
            <a:r>
              <a:rPr lang="en-US" sz="3200" dirty="0" smtClean="0"/>
              <a:t> Deficit</a:t>
            </a:r>
          </a:p>
          <a:p>
            <a:r>
              <a:rPr lang="en-US" sz="3200" dirty="0" smtClean="0"/>
              <a:t>C-B=D (Cost-Budget=Deficit)</a:t>
            </a:r>
          </a:p>
          <a:p>
            <a:r>
              <a:rPr lang="fa-IR" sz="3200" dirty="0" smtClean="0"/>
              <a:t>البته در موارد نادر ممکن است عملا معاونت بهداشت یک دانشگاه کسری نداشته باشد و حتی به میزان منابع در اختیار هم خدمت نداده باشد </a:t>
            </a:r>
            <a:endParaRPr lang="en-US" sz="3200" dirty="0" smtClean="0"/>
          </a:p>
          <a:p>
            <a:endParaRPr lang="fa-IR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نحوه محاسبه منابع قابل پرداخت به معاونت بهداشت دانشگاه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86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264721" cy="52385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نحوه توزیع و تخصیص منابع1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86" t="31869" r="3927" b="11220"/>
          <a:stretch>
            <a:fillRect/>
          </a:stretch>
        </p:blipFill>
        <p:spPr bwMode="auto">
          <a:xfrm>
            <a:off x="321973" y="837127"/>
            <a:ext cx="11642500" cy="555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1571" y="300396"/>
            <a:ext cx="10972800" cy="420821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نحوه توزیع و تخصیص منابع2</a:t>
            </a:r>
            <a:endParaRPr lang="fa-I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43" t="31869" r="3453" b="9228"/>
          <a:stretch>
            <a:fillRect/>
          </a:stretch>
        </p:blipFill>
        <p:spPr bwMode="auto">
          <a:xfrm>
            <a:off x="244699" y="759854"/>
            <a:ext cx="11837495" cy="562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86" t="23663" b="36533"/>
          <a:stretch/>
        </p:blipFill>
        <p:spPr bwMode="auto">
          <a:xfrm>
            <a:off x="0" y="1406770"/>
            <a:ext cx="11931515" cy="39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3786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558343" y="5474594"/>
            <a:ext cx="1944711" cy="762000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اقبال لاهوری</a:t>
            </a:r>
            <a:endParaRPr lang="fa-I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25510" y="412124"/>
            <a:ext cx="5662411" cy="521594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fa-IR" dirty="0" smtClean="0">
                <a:cs typeface="B Titr" pitchFamily="2" charset="-78"/>
              </a:rPr>
              <a:t>در دل شعله فرورفتن و نگداختن است</a:t>
            </a:r>
          </a:p>
          <a:p>
            <a:pPr>
              <a:lnSpc>
                <a:spcPct val="250000"/>
              </a:lnSpc>
            </a:pPr>
            <a:r>
              <a:rPr lang="fa-IR" dirty="0" smtClean="0">
                <a:cs typeface="B Titr" pitchFamily="2" charset="-78"/>
              </a:rPr>
              <a:t>شیشه ی ماه ز طاق فلک انداختن است </a:t>
            </a:r>
          </a:p>
          <a:p>
            <a:pPr>
              <a:lnSpc>
                <a:spcPct val="250000"/>
              </a:lnSpc>
            </a:pPr>
            <a:r>
              <a:rPr lang="fa-IR" dirty="0" smtClean="0">
                <a:cs typeface="B Titr" pitchFamily="2" charset="-78"/>
              </a:rPr>
              <a:t>به یکی داو جهان بردن و جان باختن است </a:t>
            </a:r>
          </a:p>
          <a:p>
            <a:pPr>
              <a:lnSpc>
                <a:spcPct val="250000"/>
              </a:lnSpc>
            </a:pPr>
            <a:r>
              <a:rPr lang="fa-IR" dirty="0" smtClean="0">
                <a:cs typeface="B Titr" pitchFamily="2" charset="-78"/>
              </a:rPr>
              <a:t>تیغ اندیشه بروی دو جهان آختن است</a:t>
            </a:r>
          </a:p>
          <a:p>
            <a:pPr>
              <a:lnSpc>
                <a:spcPct val="250000"/>
              </a:lnSpc>
            </a:pPr>
            <a:r>
              <a:rPr lang="fa-IR" dirty="0" smtClean="0">
                <a:cs typeface="B Titr" pitchFamily="2" charset="-78"/>
              </a:rPr>
              <a:t>از همین خاک جهان دگری ساختن است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126" y="437883"/>
            <a:ext cx="5389033" cy="4832266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  <a:spcBef>
                <a:spcPts val="400"/>
              </a:spcBef>
            </a:pPr>
            <a:r>
              <a:rPr lang="fa-IR" dirty="0" smtClean="0">
                <a:cs typeface="B Titr" pitchFamily="2" charset="-78"/>
              </a:rPr>
              <a:t>زندگی در صدف خویش گهر ساختن است</a:t>
            </a:r>
          </a:p>
          <a:p>
            <a:pPr>
              <a:lnSpc>
                <a:spcPct val="250000"/>
              </a:lnSpc>
              <a:spcBef>
                <a:spcPts val="400"/>
              </a:spcBef>
            </a:pPr>
            <a:r>
              <a:rPr lang="fa-IR" dirty="0" smtClean="0">
                <a:cs typeface="B Titr" pitchFamily="2" charset="-78"/>
              </a:rPr>
              <a:t>عشق ازین گنبد در بسته برون تاختن است</a:t>
            </a:r>
          </a:p>
          <a:p>
            <a:pPr>
              <a:lnSpc>
                <a:spcPct val="250000"/>
              </a:lnSpc>
              <a:spcBef>
                <a:spcPts val="400"/>
              </a:spcBef>
            </a:pPr>
            <a:r>
              <a:rPr lang="fa-IR" dirty="0" smtClean="0">
                <a:cs typeface="B Titr" pitchFamily="2" charset="-78"/>
              </a:rPr>
              <a:t>سلطنت نقد دل و دین ز کف انداختن است</a:t>
            </a:r>
          </a:p>
          <a:p>
            <a:pPr>
              <a:lnSpc>
                <a:spcPct val="250000"/>
              </a:lnSpc>
              <a:spcBef>
                <a:spcPts val="400"/>
              </a:spcBef>
            </a:pPr>
            <a:r>
              <a:rPr lang="fa-IR" dirty="0" smtClean="0">
                <a:cs typeface="B Titr" pitchFamily="2" charset="-78"/>
              </a:rPr>
              <a:t>حکمت و فلسفه را همت مردی باید</a:t>
            </a:r>
          </a:p>
          <a:p>
            <a:pPr>
              <a:lnSpc>
                <a:spcPct val="250000"/>
              </a:lnSpc>
              <a:spcBef>
                <a:spcPts val="400"/>
              </a:spcBef>
            </a:pPr>
            <a:r>
              <a:rPr lang="fa-IR" dirty="0" smtClean="0">
                <a:cs typeface="B Titr" pitchFamily="2" charset="-78"/>
              </a:rPr>
              <a:t>مذهب زنده دلان خواب پریشانی نیست </a:t>
            </a:r>
          </a:p>
        </p:txBody>
      </p:sp>
    </p:spTree>
    <p:extLst>
      <p:ext uri="{BB962C8B-B14F-4D97-AF65-F5344CB8AC3E}">
        <p14:creationId xmlns="" xmlns:p14="http://schemas.microsoft.com/office/powerpoint/2010/main" val="15234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اصلاح نظام پرداخت و تخصیص منابع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9664"/>
            <a:ext cx="11425843" cy="5328459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Nazanin" pitchFamily="2" charset="-78"/>
              </a:rPr>
              <a:t>با توجه به لزوم توزیع منابع مبتنی بر کمیت و کیفیت خدمات و پرداخت مبتنی بر عملکرد، ضرورت </a:t>
            </a:r>
            <a:r>
              <a:rPr lang="fa-IR" sz="3200" dirty="0" smtClean="0">
                <a:cs typeface="B Nazanin" pitchFamily="2" charset="-78"/>
              </a:rPr>
              <a:t>دارد </a:t>
            </a:r>
            <a:r>
              <a:rPr lang="fa-IR" sz="3200" dirty="0">
                <a:cs typeface="B Nazanin" pitchFamily="2" charset="-78"/>
              </a:rPr>
              <a:t>میزان اعتبارات متناسب با </a:t>
            </a:r>
            <a:r>
              <a:rPr lang="fa-IR" sz="3200" dirty="0">
                <a:solidFill>
                  <a:srgbClr val="FF0000"/>
                </a:solidFill>
                <a:cs typeface="B Nazanin" pitchFamily="2" charset="-78"/>
              </a:rPr>
              <a:t>پوشش جمعیت و خدمات راستی آزمایی شده </a:t>
            </a:r>
            <a:r>
              <a:rPr lang="fa-IR" sz="3200" dirty="0">
                <a:cs typeface="B Nazanin" pitchFamily="2" charset="-78"/>
              </a:rPr>
              <a:t>محاسبه و تخصیص یابد.</a:t>
            </a:r>
          </a:p>
          <a:p>
            <a:r>
              <a:rPr lang="fa-IR" sz="3200" dirty="0">
                <a:cs typeface="B Nazanin" pitchFamily="2" charset="-78"/>
              </a:rPr>
              <a:t> از آنجاییکه راستی آزمایی خدمات (در چارچوب پایش های جاری) از وظایف سیستم ارایه خدمت </a:t>
            </a:r>
            <a:r>
              <a:rPr lang="fa-IR" sz="3200" dirty="0" smtClean="0">
                <a:cs typeface="B Nazanin" pitchFamily="2" charset="-78"/>
              </a:rPr>
              <a:t>است این مرکز </a:t>
            </a:r>
            <a:r>
              <a:rPr lang="fa-IR" sz="3200" dirty="0">
                <a:cs typeface="B Nazanin" pitchFamily="2" charset="-78"/>
              </a:rPr>
              <a:t>ضمن نظارت بر چگونگی راستی آزمایی خدمات ثبت شده و پایش رضایت خدمت گیرندگان، در مواقع مقتضی راسا نسبت به راستی آزمایی داده ها و اطلاعات اعلام شده، اقدام </a:t>
            </a:r>
            <a:r>
              <a:rPr lang="fa-IR" sz="3200" dirty="0" smtClean="0">
                <a:cs typeface="B Nazanin" pitchFamily="2" charset="-78"/>
              </a:rPr>
              <a:t>می نماید </a:t>
            </a:r>
            <a:r>
              <a:rPr lang="fa-IR" sz="3200" dirty="0">
                <a:cs typeface="B Nazanin" pitchFamily="2" charset="-78"/>
              </a:rPr>
              <a:t>و بر این مبنا تعدیل اعتبارات و چرایی ثبت اطلاعات نادرست را مورد پیگیری جدی قرار </a:t>
            </a:r>
            <a:r>
              <a:rPr lang="fa-IR" sz="3200" dirty="0" smtClean="0">
                <a:cs typeface="B Nazanin" pitchFamily="2" charset="-78"/>
              </a:rPr>
              <a:t>می دهد.</a:t>
            </a:r>
            <a:endParaRPr lang="fa-IR" sz="3200" dirty="0">
              <a:cs typeface="B Nazanin" pitchFamily="2" charset="-78"/>
            </a:endParaRPr>
          </a:p>
          <a:p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1746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9" y="1481329"/>
            <a:ext cx="11380631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>
                <a:cs typeface="B Nazanin" pitchFamily="2" charset="-78"/>
              </a:rPr>
              <a:t>به</a:t>
            </a:r>
            <a:r>
              <a:rPr lang="ar-SA" b="1" dirty="0">
                <a:cs typeface="B Nazanin" pitchFamily="2" charset="-78"/>
              </a:rPr>
              <a:t> منظور افزایش کیفیت خدمات و بازدهی بیشتر  مقرر گردید مدل پرداخت بصورت</a:t>
            </a:r>
            <a:r>
              <a:rPr lang="en-US" b="1" dirty="0">
                <a:cs typeface="B Nazanin" pitchFamily="2" charset="-78"/>
              </a:rPr>
              <a:t> CAP </a:t>
            </a:r>
            <a:r>
              <a:rPr lang="fa-IR" b="1" dirty="0">
                <a:cs typeface="B Nazanin" pitchFamily="2" charset="-78"/>
              </a:rPr>
              <a:t>ا</a:t>
            </a:r>
            <a:r>
              <a:rPr lang="ar-SA" b="1" dirty="0">
                <a:cs typeface="B Nazanin" pitchFamily="2" charset="-78"/>
              </a:rPr>
              <a:t>نجام گردد.</a:t>
            </a:r>
            <a:endParaRPr lang="en-US" b="1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cs typeface="B Nazanin" pitchFamily="2" charset="-78"/>
              </a:rPr>
              <a:t>)</a:t>
            </a:r>
            <a:r>
              <a:rPr lang="ar-SA" b="1" dirty="0">
                <a:cs typeface="B Nazanin" pitchFamily="2" charset="-78"/>
              </a:rPr>
              <a:t>جمعیت فعال دارای پرونده الکترونیک سلامت</a:t>
            </a:r>
            <a:r>
              <a:rPr lang="en-US" b="1" dirty="0">
                <a:cs typeface="B Nazanin" pitchFamily="2" charset="-78"/>
              </a:rPr>
              <a:t>(</a:t>
            </a:r>
            <a:r>
              <a:rPr lang="ar-SA" b="1" dirty="0">
                <a:cs typeface="B Nazanin" pitchFamily="2" charset="-78"/>
              </a:rPr>
              <a:t> </a:t>
            </a:r>
            <a:r>
              <a:rPr lang="fa-IR" b="1" dirty="0">
                <a:cs typeface="B Nazanin" pitchFamily="2" charset="-78"/>
              </a:rPr>
              <a:t>به جای جمعیت ساکن تحت پوشش</a:t>
            </a:r>
            <a:r>
              <a:rPr lang="en-US" b="1" dirty="0">
                <a:cs typeface="B Nazanin" pitchFamily="2" charset="-78"/>
              </a:rPr>
              <a:t>=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 سرانه ای </a:t>
            </a:r>
            <a:endParaRPr lang="fa-IR" b="1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dirty="0">
                <a:cs typeface="B Nazanin" pitchFamily="2" charset="-78"/>
              </a:rPr>
              <a:t>عملکرد فرد نسبت به خدمتی که به جمعیت فعال تحت پوشش خود می دهد و مستند به ثبت در سامانه پرونده الکترونیک سلامت  است  سنجیده شده و پرداخت بر آن اساس انجام می گردد</a:t>
            </a:r>
            <a:r>
              <a:rPr lang="en-US" b="1" dirty="0">
                <a:cs typeface="B Nazanin" pitchFamily="2" charset="-78"/>
              </a:rPr>
              <a:t>=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 سرانه ای تعدیل شده </a:t>
            </a:r>
            <a:endParaRPr lang="fa-IR" b="1" dirty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cs typeface="B Nazanin" pitchFamily="2" charset="-78"/>
              </a:rPr>
              <a:t>این </a:t>
            </a:r>
            <a:r>
              <a:rPr lang="ar-SA" b="1" dirty="0">
                <a:cs typeface="B Nazanin" pitchFamily="2" charset="-78"/>
              </a:rPr>
              <a:t>خدمات بسته به میزان اهمیت گروه هدف و زمان سنجی انجام آن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وزن دهی </a:t>
            </a:r>
            <a:r>
              <a:rPr lang="fa-IR" b="1" dirty="0">
                <a:cs typeface="B Nazanin" pitchFamily="2" charset="-78"/>
              </a:rPr>
              <a:t>شده </a:t>
            </a:r>
            <a:r>
              <a:rPr lang="ar-SA" b="1" dirty="0">
                <a:cs typeface="B Nazanin" pitchFamily="2" charset="-78"/>
              </a:rPr>
              <a:t>و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عملکرد قابل انتظارکاربر،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ملاک و</a:t>
            </a:r>
            <a:r>
              <a:rPr lang="fa-IR" b="1" dirty="0">
                <a:cs typeface="B Nazanin" pitchFamily="2" charset="-78"/>
              </a:rPr>
              <a:t> </a:t>
            </a:r>
            <a:r>
              <a:rPr lang="ar-SA" b="1" dirty="0">
                <a:cs typeface="B Nazanin" pitchFamily="2" charset="-78"/>
              </a:rPr>
              <a:t>معیار پرداخت قرار</a:t>
            </a:r>
            <a:r>
              <a:rPr lang="fa-IR" b="1" dirty="0">
                <a:cs typeface="B Nazanin" pitchFamily="2" charset="-78"/>
              </a:rPr>
              <a:t>می </a:t>
            </a:r>
            <a:r>
              <a:rPr lang="ar-SA" b="1" dirty="0" smtClean="0">
                <a:cs typeface="B Nazanin" pitchFamily="2" charset="-78"/>
              </a:rPr>
              <a:t>گیرد</a:t>
            </a:r>
            <a:r>
              <a:rPr lang="en-US" b="1" dirty="0" smtClean="0">
                <a:cs typeface="B Nazanin" pitchFamily="2" charset="-78"/>
              </a:rPr>
              <a:t>=</a:t>
            </a:r>
            <a:r>
              <a:rPr lang="fa-IR" sz="2800" dirty="0" smtClean="0">
                <a:solidFill>
                  <a:srgbClr val="FF0000"/>
                </a:solidFill>
                <a:cs typeface="B Titr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Titr" pitchFamily="2" charset="-78"/>
              </a:rPr>
              <a:t>عملکرد</a:t>
            </a:r>
            <a:endParaRPr lang="fa-IR" b="1" dirty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ar-SA" b="1" dirty="0" smtClean="0">
                <a:cs typeface="B Nazanin" pitchFamily="2" charset="-78"/>
              </a:rPr>
              <a:t>در </a:t>
            </a:r>
            <a:r>
              <a:rPr lang="ar-SA" b="1" dirty="0">
                <a:cs typeface="B Nazanin" pitchFamily="2" charset="-78"/>
              </a:rPr>
              <a:t>این مدل علاوه بر آیتم های قبلی تاثیر گذار بر پرداخت، خدمت ارائه شده توسط تیم سلامت که در پرونده الکترونیک گیرنده خدمت/ گروه هدف ثبت شده باشد ملاک ارزیابی و پرداخت می باشد</a:t>
            </a:r>
            <a:r>
              <a:rPr lang="fa-IR" b="1" dirty="0">
                <a:cs typeface="B Nazanin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dirty="0">
                <a:solidFill>
                  <a:srgbClr val="FF0000"/>
                </a:solidFill>
                <a:cs typeface="B Titr" pitchFamily="2" charset="-78"/>
              </a:rPr>
              <a:t>سرانه ای تعدیل شده بازای عملکرد</a:t>
            </a:r>
            <a:r>
              <a:rPr lang="en-US" sz="3600" dirty="0">
                <a:solidFill>
                  <a:srgbClr val="FF0000"/>
                </a:solidFill>
                <a:cs typeface="B Titr" pitchFamily="2" charset="-78"/>
              </a:rPr>
              <a:t>(CAP) 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/>
            </a:r>
            <a:b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</a:b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(</a:t>
            </a:r>
            <a:r>
              <a:rPr lang="en-US" sz="4000" u="sng" dirty="0">
                <a:solidFill>
                  <a:srgbClr val="FF0000"/>
                </a:solidFill>
                <a:cs typeface="B Titr" pitchFamily="2" charset="-78"/>
              </a:rPr>
              <a:t>C</a:t>
            </a:r>
            <a:r>
              <a:rPr lang="en-US" sz="4000" dirty="0">
                <a:solidFill>
                  <a:srgbClr val="FF0000"/>
                </a:solidFill>
                <a:cs typeface="B Titr" pitchFamily="2" charset="-78"/>
              </a:rPr>
              <a:t>apita </a:t>
            </a:r>
            <a:r>
              <a:rPr lang="en-US" sz="4000" u="sng" dirty="0">
                <a:solidFill>
                  <a:srgbClr val="FF0000"/>
                </a:solidFill>
                <a:cs typeface="B Titr" pitchFamily="2" charset="-78"/>
              </a:rPr>
              <a:t>A</a:t>
            </a:r>
            <a:r>
              <a:rPr lang="en-US" sz="4000" dirty="0">
                <a:solidFill>
                  <a:srgbClr val="FF0000"/>
                </a:solidFill>
                <a:cs typeface="B Titr" pitchFamily="2" charset="-78"/>
              </a:rPr>
              <a:t>djusted by </a:t>
            </a:r>
            <a:r>
              <a:rPr lang="en-US" sz="4000" u="sng" dirty="0">
                <a:solidFill>
                  <a:srgbClr val="FF0000"/>
                </a:solidFill>
                <a:cs typeface="B Titr" pitchFamily="2" charset="-78"/>
              </a:rPr>
              <a:t>P</a:t>
            </a:r>
            <a:r>
              <a:rPr lang="en-US" sz="4000" dirty="0">
                <a:solidFill>
                  <a:srgbClr val="FF0000"/>
                </a:solidFill>
                <a:cs typeface="B Titr" pitchFamily="2" charset="-78"/>
              </a:rPr>
              <a:t>erformance</a:t>
            </a:r>
            <a:r>
              <a:rPr lang="fa-IR" sz="4000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endParaRPr lang="fa-IR" sz="4000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944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524000" y="0"/>
          <a:ext cx="9144000" cy="7848600"/>
        </p:xfrm>
        <a:graphic>
          <a:graphicData uri="http://schemas.openxmlformats.org/presentationml/2006/ole">
            <p:oleObj spid="_x0000_s3102" name="Acrobat Document" r:id="rId3" imgW="7560000" imgH="10695960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14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01" y="14088"/>
            <a:ext cx="5293217" cy="684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0006" y="14088"/>
            <a:ext cx="5222516" cy="68439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6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0092"/>
            <a:ext cx="10972800" cy="755672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الزامات مورد نیاز برای اجرای مدل</a:t>
            </a:r>
            <a:r>
              <a:rPr lang="en-US" dirty="0" smtClean="0">
                <a:solidFill>
                  <a:srgbClr val="FF0000"/>
                </a:solidFill>
                <a:cs typeface="B Titr" pitchFamily="2" charset="-78"/>
              </a:rPr>
              <a:t>CAP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78794"/>
            <a:ext cx="10972800" cy="53962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SA" sz="2400" b="1" dirty="0">
                <a:cs typeface="B Titr" panose="00000700000000000000" pitchFamily="2" charset="-78"/>
              </a:rPr>
              <a:t>1-</a:t>
            </a:r>
            <a:r>
              <a:rPr lang="fa-IR" sz="2400" b="1" dirty="0">
                <a:cs typeface="B Titr" panose="00000700000000000000" pitchFamily="2" charset="-78"/>
              </a:rPr>
              <a:t> فراهم کردن داده های مورد نیاز </a:t>
            </a:r>
          </a:p>
          <a:p>
            <a:pPr lvl="6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500" b="1" dirty="0">
                <a:cs typeface="B Nazanin" pitchFamily="2" charset="-78"/>
              </a:rPr>
              <a:t>تعداد استاندارد خدمات</a:t>
            </a:r>
            <a:r>
              <a:rPr lang="fa-IR" sz="2500" b="1" dirty="0">
                <a:cs typeface="B Nazanin" pitchFamily="2" charset="-78"/>
              </a:rPr>
              <a:t> بر اساس بسته خدمت </a:t>
            </a:r>
          </a:p>
          <a:p>
            <a:pPr lvl="6">
              <a:buFont typeface="Wingdings" panose="05000000000000000000" pitchFamily="2" charset="2"/>
              <a:buChar char="v"/>
            </a:pPr>
            <a:r>
              <a:rPr lang="fa-IR" sz="2500" b="1" dirty="0">
                <a:cs typeface="B Nazanin" pitchFamily="2" charset="-78"/>
              </a:rPr>
              <a:t> </a:t>
            </a:r>
            <a:r>
              <a:rPr lang="ar-SA" sz="2500" b="1" dirty="0">
                <a:cs typeface="B Nazanin" pitchFamily="2" charset="-78"/>
              </a:rPr>
              <a:t>تعداد خدمات انجام شده توسط ارائه دهنده خدمت</a:t>
            </a:r>
            <a:endParaRPr lang="fa-IR" sz="2500" b="1" dirty="0">
              <a:cs typeface="B Nazanin" pitchFamily="2" charset="-78"/>
            </a:endParaRPr>
          </a:p>
          <a:p>
            <a:pPr lvl="6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500" b="1" dirty="0">
                <a:cs typeface="B Nazanin" pitchFamily="2" charset="-78"/>
              </a:rPr>
              <a:t>تعداد خدمات ثبت شده در</a:t>
            </a:r>
            <a:r>
              <a:rPr lang="ar-SA" sz="2500" b="1" dirty="0">
                <a:cs typeface="B Nazanin" pitchFamily="2" charset="-78"/>
              </a:rPr>
              <a:t>پرونده الکترونیک</a:t>
            </a:r>
            <a:endParaRPr lang="en-US" sz="2000" b="1" dirty="0">
              <a:cs typeface="B Nazanin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000" b="1" dirty="0">
                <a:cs typeface="B Titr" panose="00000700000000000000" pitchFamily="2" charset="-78"/>
              </a:rPr>
              <a:t>2</a:t>
            </a:r>
            <a:r>
              <a:rPr lang="ar-SA" sz="2000" b="1" dirty="0">
                <a:cs typeface="B Titr" panose="00000700000000000000" pitchFamily="2" charset="-78"/>
              </a:rPr>
              <a:t>-</a:t>
            </a:r>
            <a:r>
              <a:rPr lang="fa-IR" sz="2000" b="1" dirty="0">
                <a:cs typeface="B Titr" panose="00000700000000000000" pitchFamily="2" charset="-78"/>
              </a:rPr>
              <a:t> محاسبه سرانه مورد </a:t>
            </a:r>
            <a:r>
              <a:rPr lang="fa-IR" sz="2000" b="1" dirty="0" smtClean="0">
                <a:cs typeface="B Titr" panose="00000700000000000000" pitchFamily="2" charset="-78"/>
              </a:rPr>
              <a:t>نیاز</a:t>
            </a:r>
            <a:endParaRPr lang="fa-IR" sz="2000" b="1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000" b="1" dirty="0">
                <a:cs typeface="B Titr" panose="00000700000000000000" pitchFamily="2" charset="-78"/>
              </a:rPr>
              <a:t>3-  </a:t>
            </a:r>
            <a:r>
              <a:rPr lang="ar-SA" sz="2000" b="1" dirty="0">
                <a:cs typeface="B Titr" panose="00000700000000000000" pitchFamily="2" charset="-78"/>
              </a:rPr>
              <a:t>محاسبه </a:t>
            </a:r>
            <a:r>
              <a:rPr lang="fa-IR" sz="2000" b="1" dirty="0">
                <a:cs typeface="B Titr" panose="00000700000000000000" pitchFamily="2" charset="-78"/>
              </a:rPr>
              <a:t>ارزش نسبی </a:t>
            </a:r>
            <a:r>
              <a:rPr lang="ar-SA" sz="2000" b="1" dirty="0">
                <a:cs typeface="B Titr" panose="00000700000000000000" pitchFamily="2" charset="-78"/>
              </a:rPr>
              <a:t>هر خدمت </a:t>
            </a:r>
            <a:endParaRPr lang="en-US" sz="2000" b="1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4</a:t>
            </a:r>
            <a:r>
              <a:rPr lang="ar-SA" sz="2000" b="1" dirty="0" smtClean="0">
                <a:cs typeface="B Titr" panose="00000700000000000000" pitchFamily="2" charset="-78"/>
              </a:rPr>
              <a:t>-</a:t>
            </a:r>
            <a:r>
              <a:rPr lang="fa-IR" sz="2000" b="1" dirty="0">
                <a:cs typeface="B Titr" panose="00000700000000000000" pitchFamily="2" charset="-78"/>
              </a:rPr>
              <a:t>محاسبه ارزش خدمات ارائه شده توسط هر ارائه دهنده خدمت (نوع خدمت و تعداد خدمت</a:t>
            </a:r>
            <a:r>
              <a:rPr lang="fa-IR" sz="2000" b="1" dirty="0" smtClean="0">
                <a:cs typeface="B Titr" panose="00000700000000000000" pitchFamily="2" charset="-78"/>
              </a:rPr>
              <a:t>)</a:t>
            </a:r>
            <a:r>
              <a:rPr lang="fa-IR" sz="2000" b="1" dirty="0">
                <a:cs typeface="B Titr" panose="00000700000000000000" pitchFamily="2" charset="-78"/>
              </a:rPr>
              <a:t> / پیمانکار</a:t>
            </a:r>
            <a:endParaRPr lang="en-US" sz="2000" b="1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5</a:t>
            </a:r>
            <a:r>
              <a:rPr lang="ar-SA" sz="2000" b="1" dirty="0" smtClean="0">
                <a:cs typeface="B Titr" panose="00000700000000000000" pitchFamily="2" charset="-78"/>
              </a:rPr>
              <a:t>-</a:t>
            </a:r>
            <a:r>
              <a:rPr lang="fa-IR" sz="2000" b="1" dirty="0" smtClean="0">
                <a:cs typeface="B Titr" panose="00000700000000000000" pitchFamily="2" charset="-78"/>
              </a:rPr>
              <a:t> </a:t>
            </a:r>
            <a:r>
              <a:rPr lang="fa-IR" sz="2000" b="1" dirty="0">
                <a:cs typeface="B Titr" panose="00000700000000000000" pitchFamily="2" charset="-78"/>
              </a:rPr>
              <a:t>تعیین درصد سهم هر خدمت از سرانه (ارزش نسبی هر خدمت) برای ارائه دهنده خدمت </a:t>
            </a:r>
            <a:r>
              <a:rPr lang="fa-IR" sz="2000" b="1" dirty="0" smtClean="0">
                <a:cs typeface="B Titr" panose="00000700000000000000" pitchFamily="2" charset="-78"/>
              </a:rPr>
              <a:t>(مراقب </a:t>
            </a:r>
            <a:r>
              <a:rPr lang="fa-IR" sz="2000" b="1" dirty="0">
                <a:cs typeface="B Titr" panose="00000700000000000000" pitchFamily="2" charset="-78"/>
              </a:rPr>
              <a:t>و پزشک و </a:t>
            </a:r>
            <a:r>
              <a:rPr lang="fa-IR" sz="2000" b="1" dirty="0" smtClean="0">
                <a:cs typeface="B Titr" panose="00000700000000000000" pitchFamily="2" charset="-78"/>
              </a:rPr>
              <a:t>...)</a:t>
            </a:r>
            <a:endParaRPr lang="fa-IR" sz="2000" b="1" dirty="0"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6- </a:t>
            </a:r>
            <a:r>
              <a:rPr lang="ar-SA" sz="2000" b="1" dirty="0" smtClean="0">
                <a:cs typeface="B Titr" panose="00000700000000000000" pitchFamily="2" charset="-78"/>
              </a:rPr>
              <a:t>بازه </a:t>
            </a:r>
            <a:r>
              <a:rPr lang="ar-SA" sz="2000" b="1" dirty="0">
                <a:cs typeface="B Titr" panose="00000700000000000000" pitchFamily="2" charset="-78"/>
              </a:rPr>
              <a:t>زمانی خدمات </a:t>
            </a:r>
            <a:r>
              <a:rPr lang="fa-IR" sz="2000" b="1" dirty="0">
                <a:cs typeface="B Titr" panose="00000700000000000000" pitchFamily="2" charset="-78"/>
              </a:rPr>
              <a:t>و محاسبات برای پرداخت</a:t>
            </a:r>
          </a:p>
          <a:p>
            <a:pPr>
              <a:lnSpc>
                <a:spcPct val="150000"/>
              </a:lnSpc>
              <a:buNone/>
            </a:pPr>
            <a:r>
              <a:rPr lang="fa-IR" sz="2000" b="1" dirty="0" smtClean="0">
                <a:cs typeface="B Titr" panose="00000700000000000000" pitchFamily="2" charset="-78"/>
              </a:rPr>
              <a:t>7- </a:t>
            </a:r>
            <a:r>
              <a:rPr lang="fa-IR" sz="2000" b="1" dirty="0">
                <a:cs typeface="B Titr" panose="00000700000000000000" pitchFamily="2" charset="-78"/>
              </a:rPr>
              <a:t>محاسبه سهم </a:t>
            </a:r>
            <a:r>
              <a:rPr lang="fa-IR" sz="2000" b="1" dirty="0" smtClean="0">
                <a:cs typeface="B Titr" panose="00000700000000000000" pitchFamily="2" charset="-78"/>
              </a:rPr>
              <a:t>دانشگاه و پرداخت </a:t>
            </a:r>
            <a:r>
              <a:rPr lang="fa-IR" sz="2000" b="1" dirty="0">
                <a:cs typeface="B Titr" panose="00000700000000000000" pitchFamily="2" charset="-78"/>
              </a:rPr>
              <a:t>ماهانه </a:t>
            </a:r>
            <a:r>
              <a:rPr lang="fa-IR" sz="2000" b="1" dirty="0" smtClean="0">
                <a:cs typeface="B Titr" panose="00000700000000000000" pitchFamily="2" charset="-78"/>
              </a:rPr>
              <a:t>/ سالانه برابر </a:t>
            </a:r>
            <a:r>
              <a:rPr lang="fa-IR" sz="2000" b="1" dirty="0">
                <a:cs typeface="B Titr" panose="00000700000000000000" pitchFamily="2" charset="-78"/>
              </a:rPr>
              <a:t>جمع ارزش نسبی خدمات ارائه </a:t>
            </a:r>
            <a:r>
              <a:rPr lang="fa-IR" sz="2000" b="1" dirty="0" smtClean="0">
                <a:cs typeface="B Titr" panose="00000700000000000000" pitchFamily="2" charset="-78"/>
              </a:rPr>
              <a:t>شده و هزینه های مازاد</a:t>
            </a:r>
            <a:endParaRPr lang="fa-IR" sz="2000" b="1" dirty="0">
              <a:cs typeface="B Titr" panose="00000700000000000000" pitchFamily="2" charset="-78"/>
            </a:endParaRPr>
          </a:p>
          <a:p>
            <a:pPr>
              <a:buFont typeface="Wingdings" pitchFamily="2" charset="2"/>
              <a:buChar char="ü"/>
            </a:pPr>
            <a:endParaRPr lang="fa-IR" sz="2800" b="1" dirty="0">
              <a:solidFill>
                <a:srgbClr val="000000"/>
              </a:solidFill>
              <a:cs typeface="B Mitra" pitchFamily="2" charset="-78"/>
            </a:endParaRPr>
          </a:p>
          <a:p>
            <a:pPr>
              <a:buFont typeface="Wingdings" pitchFamily="2" charset="2"/>
              <a:buChar char="ü"/>
            </a:pPr>
            <a:endParaRPr lang="fa-IR" sz="2800" b="1" dirty="0">
              <a:solidFill>
                <a:srgbClr val="000000"/>
              </a:solidFill>
              <a:cs typeface="B Mitra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32518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dirty="0" smtClean="0">
                <a:cs typeface="B Nazanin" pitchFamily="2" charset="-78"/>
              </a:rPr>
              <a:t>1-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b="1" dirty="0" smtClean="0">
                <a:cs typeface="B Nazanin" pitchFamily="2" charset="-78"/>
              </a:rPr>
              <a:t>خدمات مراقبتی  </a:t>
            </a:r>
            <a:r>
              <a:rPr lang="ar-SA" dirty="0" smtClean="0">
                <a:cs typeface="B Nazanin" pitchFamily="2" charset="-78"/>
              </a:rPr>
              <a:t>(استاندارد تعداد خدماتی که به گروههای سنی باید ارائه گردد، بازه زمانی خدمت درطول سال،وزن خدمات براساس زمان سنجی خدمت)</a:t>
            </a:r>
            <a:endParaRPr lang="en-US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dirty="0" smtClean="0">
                <a:cs typeface="B Nazanin" pitchFamily="2" charset="-78"/>
              </a:rPr>
              <a:t>2-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b="1" dirty="0" smtClean="0">
                <a:cs typeface="B Nazanin" pitchFamily="2" charset="-78"/>
              </a:rPr>
              <a:t>خدمات درمانی</a:t>
            </a:r>
            <a:r>
              <a:rPr lang="fa-IR" b="1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(استاندارد تعداد ویزیت و ارجاعات و وزن خدمات براساس زمان سنجی)</a:t>
            </a:r>
            <a:endParaRPr lang="en-US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ar-SA" dirty="0" smtClean="0">
                <a:cs typeface="B Nazanin" pitchFamily="2" charset="-78"/>
              </a:rPr>
              <a:t>3-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b="1" dirty="0" smtClean="0">
                <a:cs typeface="B Nazanin" pitchFamily="2" charset="-78"/>
              </a:rPr>
              <a:t>خدمات نظارتی </a:t>
            </a:r>
            <a:r>
              <a:rPr lang="ar-SA" dirty="0" smtClean="0">
                <a:cs typeface="B Nazanin" pitchFamily="2" charset="-78"/>
              </a:rPr>
              <a:t>(تعیین گروههای هدف، تعداد نظارتها برابر استاندارد، بازه زمانی نظارتها (ماهانه/ سالیانه) و وزن نظارتها</a:t>
            </a:r>
            <a:r>
              <a:rPr lang="fa-IR" dirty="0" smtClean="0">
                <a:cs typeface="B Nazanin" pitchFamily="2" charset="-78"/>
              </a:rPr>
              <a:t>)</a:t>
            </a:r>
            <a:endParaRPr lang="fa-IR" b="1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  <a:buNone/>
            </a:pPr>
            <a:r>
              <a:rPr lang="fa-IR" b="1" dirty="0" smtClean="0">
                <a:cs typeface="B Nazanin" pitchFamily="2" charset="-78"/>
              </a:rPr>
              <a:t>4- </a:t>
            </a:r>
            <a:r>
              <a:rPr lang="ar-SA" b="1" dirty="0" smtClean="0">
                <a:cs typeface="B Nazanin" pitchFamily="2" charset="-78"/>
              </a:rPr>
              <a:t>مدیریتی</a:t>
            </a:r>
            <a:r>
              <a:rPr lang="fa-IR" b="1" dirty="0" smtClean="0">
                <a:cs typeface="B Nazanin" pitchFamily="2" charset="-78"/>
              </a:rPr>
              <a:t> (</a:t>
            </a:r>
            <a:r>
              <a:rPr lang="ar-SA" dirty="0" smtClean="0">
                <a:cs typeface="B Nazanin" pitchFamily="2" charset="-78"/>
              </a:rPr>
              <a:t>تعیین گروههای هدف، استاندارد</a:t>
            </a:r>
            <a:r>
              <a:rPr lang="fa-IR" dirty="0" smtClean="0">
                <a:cs typeface="B Nazanin" pitchFamily="2" charset="-78"/>
              </a:rPr>
              <a:t> خدمت </a:t>
            </a:r>
            <a:r>
              <a:rPr lang="ar-SA" dirty="0" smtClean="0">
                <a:cs typeface="B Nazanin" pitchFamily="2" charset="-78"/>
              </a:rPr>
              <a:t>، بازه زمانی (ماهانه/ سالیانه) و وزن </a:t>
            </a:r>
            <a:r>
              <a:rPr lang="fa-IR" dirty="0" smtClean="0">
                <a:cs typeface="B Nazanin" pitchFamily="2" charset="-78"/>
              </a:rPr>
              <a:t>خدمت)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rgbClr val="FF0000"/>
                </a:solidFill>
                <a:cs typeface="B Titr" pitchFamily="2" charset="-78"/>
              </a:rPr>
              <a:t>خدمات به گروه های هدف شامل موارد زیر می باشد</a:t>
            </a:r>
            <a:endParaRPr lang="fa-IR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5638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port template (2)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1614</Words>
  <Application>Microsoft Office PowerPoint</Application>
  <PresentationFormat>Custom</PresentationFormat>
  <Paragraphs>374</Paragraphs>
  <Slides>34</Slides>
  <Notes>0</Notes>
  <HiddenSlides>4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report template (2)</vt:lpstr>
      <vt:lpstr>Acrobat Document</vt:lpstr>
      <vt:lpstr>Slide 1</vt:lpstr>
      <vt:lpstr>الزامات تخصیص منابع و نظام پرداخت عملکردی  مرکز مدیریت شبکه دکتر بابک فرخی معاون اجرایی و مدیر گروه پزشک خانواده  اصفهان -آبان 96 </vt:lpstr>
      <vt:lpstr>انواع نظام پرداخت در حوزه بهداشت </vt:lpstr>
      <vt:lpstr>اصلاح نظام پرداخت و تخصیص منابع </vt:lpstr>
      <vt:lpstr>سرانه ای تعدیل شده بازای عملکرد(CAP)  (Capita Adjusted by Performance)</vt:lpstr>
      <vt:lpstr>Slide 6</vt:lpstr>
      <vt:lpstr>Slide 7</vt:lpstr>
      <vt:lpstr>الزامات مورد نیاز برای اجرای مدلCAP</vt:lpstr>
      <vt:lpstr>خدمات به گروه های هدف شامل موارد زیر می باشد</vt:lpstr>
      <vt:lpstr>برنامه های جاری درنظام سلامت (حوزه بهداشت)</vt:lpstr>
      <vt:lpstr>نیروهای بکارگیری شده </vt:lpstr>
      <vt:lpstr>خدمات مراقب سلامت</vt:lpstr>
      <vt:lpstr>خدمات پزشک</vt:lpstr>
      <vt:lpstr>خدمات مراقبتی مستقیم پزشک خانواده</vt:lpstr>
      <vt:lpstr>خدمات مراقبتی ارجاع شده از مراقب سلامت</vt:lpstr>
      <vt:lpstr>خدمات درمانی(ویزیت سرپایی)</vt:lpstr>
      <vt:lpstr>تعداد ویزیت روزانه </vt:lpstr>
      <vt:lpstr>Slide 18</vt:lpstr>
      <vt:lpstr>Slide 19</vt:lpstr>
      <vt:lpstr>Slide 20</vt:lpstr>
      <vt:lpstr>Slide 21</vt:lpstr>
      <vt:lpstr>Slide 22</vt:lpstr>
      <vt:lpstr>مبنای تخصیص منابع </vt:lpstr>
      <vt:lpstr>Slide 24</vt:lpstr>
      <vt:lpstr>Slide 25</vt:lpstr>
      <vt:lpstr>Slide 26</vt:lpstr>
      <vt:lpstr>درصد تکمیل تلفن همراه گیلان  15 آذر 97</vt:lpstr>
      <vt:lpstr>درصد تکمیل تلفن همراه رشت 19 دیماه 97 </vt:lpstr>
      <vt:lpstr>اقدامات اجرایی </vt:lpstr>
      <vt:lpstr>نحوه محاسبه منابع قابل پرداخت به معاونت بهداشت دانشگاه</vt:lpstr>
      <vt:lpstr>نحوه توزیع و تخصیص منابع1</vt:lpstr>
      <vt:lpstr>نحوه توزیع و تخصیص منابع2</vt:lpstr>
      <vt:lpstr>Slide 33</vt:lpstr>
      <vt:lpstr>Slide 34</vt:lpstr>
    </vt:vector>
  </TitlesOfParts>
  <Company>Health.gov.ir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نظام پرداخت و تخصیص منابع</dc:title>
  <dc:creator>dr.farrokhi</dc:creator>
  <cp:lastModifiedBy>MRT</cp:lastModifiedBy>
  <cp:revision>168</cp:revision>
  <cp:lastPrinted>2018-12-29T07:53:11Z</cp:lastPrinted>
  <dcterms:created xsi:type="dcterms:W3CDTF">2017-12-24T11:23:04Z</dcterms:created>
  <dcterms:modified xsi:type="dcterms:W3CDTF">2019-01-16T00:20:23Z</dcterms:modified>
</cp:coreProperties>
</file>